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8" r:id="rId4"/>
    <p:sldId id="269" r:id="rId5"/>
    <p:sldId id="268" r:id="rId6"/>
    <p:sldId id="271" r:id="rId7"/>
    <p:sldId id="272" r:id="rId8"/>
    <p:sldId id="273" r:id="rId9"/>
    <p:sldId id="274" r:id="rId10"/>
    <p:sldId id="277" r:id="rId11"/>
    <p:sldId id="278" r:id="rId12"/>
    <p:sldId id="282" r:id="rId13"/>
    <p:sldId id="276" r:id="rId14"/>
    <p:sldId id="275" r:id="rId15"/>
    <p:sldId id="286" r:id="rId16"/>
    <p:sldId id="287" r:id="rId17"/>
    <p:sldId id="285" r:id="rId18"/>
    <p:sldId id="279" r:id="rId19"/>
    <p:sldId id="280" r:id="rId20"/>
    <p:sldId id="284" r:id="rId21"/>
    <p:sldId id="283" r:id="rId22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F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16710" y="2922628"/>
            <a:ext cx="6732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개발 기획서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겸 발표 자료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009817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926077" y="2522518"/>
            <a:ext cx="215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charset="-127"/>
                <a:ea typeface="KoPubWorld돋움체 Light" panose="00000300000000000000" charset="-127"/>
                <a:cs typeface="KoPubWorld돋움체 Light" panose="00000300000000000000" charset="-127"/>
              </a:rPr>
              <a:t>Copy CAT&amp;DOG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charset="-127"/>
              <a:ea typeface="KoPubWorld돋움체 Light" panose="00000300000000000000" charset="-127"/>
              <a:cs typeface="KoPubWorld돋움체 Light" panose="00000300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277506" y="4587135"/>
            <a:ext cx="16113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시니어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조강우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주니어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22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신정윤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주니어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23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윤성민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주니어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23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진혜성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 descr="원이(가) 표시된 사진&#10;&#10;자동 생성된 설명">
            <a:extLst>
              <a:ext uri="{FF2B5EF4-FFF2-40B4-BE49-F238E27FC236}">
                <a16:creationId xmlns:a16="http://schemas.microsoft.com/office/drawing/2014/main" id="{B45C6CC6-6755-835A-879D-4A52C1DEE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01" y="956878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플레이어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state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제어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신정윤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390077" y="1752156"/>
            <a:ext cx="206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제어 및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아이템 획득 상호작용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BA17A-10CD-243B-4595-C01294E76E73}"/>
              </a:ext>
            </a:extLst>
          </p:cNvPr>
          <p:cNvSpPr txBox="1"/>
          <p:nvPr/>
        </p:nvSpPr>
        <p:spPr>
          <a:xfrm>
            <a:off x="1588292" y="4225635"/>
            <a:ext cx="56701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물감옥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들어간 상태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 탄 상태 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플레이와 직접적으로 연관된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제어는 물론이고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시작 시 잠시 조작 불가능한 상태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오버 시 조작 불가 상태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 탔다가 물줄기 맞아서 거북이 하차 후 잠시 조작 불가능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무적 상태 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세세한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까지 제어하도록 빠짐없이 구현함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4E31B-8183-ABB6-1938-030E78D0CAD0}"/>
              </a:ext>
            </a:extLst>
          </p:cNvPr>
          <p:cNvSpPr txBox="1"/>
          <p:nvPr/>
        </p:nvSpPr>
        <p:spPr>
          <a:xfrm>
            <a:off x="7809153" y="4810410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(UFO)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탑승 상태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색 변경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(UFO)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탑승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이외에도 여러 아이템 획득 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능력치 변동 등 상호작용 구현됨</a:t>
            </a:r>
          </a:p>
        </p:txBody>
      </p:sp>
      <p:pic>
        <p:nvPicPr>
          <p:cNvPr id="3" name="그림 2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3E8BB99-6B5C-0D40-3A61-E242B2BF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6" y="1627243"/>
            <a:ext cx="617018" cy="77304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001673C-6F78-9B0D-072F-9FF2E506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9" y="2805316"/>
            <a:ext cx="5944115" cy="1143099"/>
          </a:xfrm>
          <a:prstGeom prst="rect">
            <a:avLst/>
          </a:prstGeom>
        </p:spPr>
      </p:pic>
      <p:pic>
        <p:nvPicPr>
          <p:cNvPr id="9" name="그림 8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E525E68C-6187-7EC1-F3AA-3DAA47F3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62" y="2603723"/>
            <a:ext cx="1760373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8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플레이어 애니메이션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제어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신정윤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415709" y="1832159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애니메이션 제어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BA17A-10CD-243B-4595-C01294E76E73}"/>
              </a:ext>
            </a:extLst>
          </p:cNvPr>
          <p:cNvSpPr txBox="1"/>
          <p:nvPr/>
        </p:nvSpPr>
        <p:spPr>
          <a:xfrm>
            <a:off x="4871873" y="5595228"/>
            <a:ext cx="2800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주어진 플레이어 리소스 전부 활용함</a:t>
            </a:r>
          </a:p>
        </p:txBody>
      </p:sp>
      <p:pic>
        <p:nvPicPr>
          <p:cNvPr id="3" name="그림 2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3E8BB99-6B5C-0D40-3A61-E242B2BF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6" y="1627243"/>
            <a:ext cx="617018" cy="773046"/>
          </a:xfrm>
          <a:prstGeom prst="rect">
            <a:avLst/>
          </a:prstGeom>
        </p:spPr>
      </p:pic>
      <p:pic>
        <p:nvPicPr>
          <p:cNvPr id="4" name="그림 3" descr="스크린샷, 라인, 도표, 디자인이(가) 표시된 사진&#10;&#10;자동 생성된 설명">
            <a:extLst>
              <a:ext uri="{FF2B5EF4-FFF2-40B4-BE49-F238E27FC236}">
                <a16:creationId xmlns:a16="http://schemas.microsoft.com/office/drawing/2014/main" id="{53C9F93A-BC60-CAC1-E616-33920449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44" y="2589904"/>
            <a:ext cx="5022015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5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사운드 제어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신정윤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353207" y="1752156"/>
            <a:ext cx="2140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배경음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효과음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생동감 있는 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4E31B-8183-ABB6-1938-030E78D0CAD0}"/>
              </a:ext>
            </a:extLst>
          </p:cNvPr>
          <p:cNvSpPr txBox="1"/>
          <p:nvPr/>
        </p:nvSpPr>
        <p:spPr>
          <a:xfrm>
            <a:off x="7015656" y="5487506"/>
            <a:ext cx="32720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사운드 리소스는 주니어 진혜성이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구해왔음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온라인에서 음악 파일을 구하기도 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녹음도 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직접 효과음을 만들기도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3" name="그림 2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8D4912E2-7FE4-558E-8913-439A4E36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9" y="1516767"/>
            <a:ext cx="972871" cy="97287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FCA1E4-B0CA-2845-83A5-90A5DE04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28" y="3186326"/>
            <a:ext cx="5806943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9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충돌 판정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윤성민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606199" y="1752156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충돌 판정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플레이어에게 원형의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콜라이더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존재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벽과의 상호작용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136A3694-B9EE-13DF-706D-04ACE4C6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0" y="1629078"/>
            <a:ext cx="944848" cy="769376"/>
          </a:xfrm>
          <a:prstGeom prst="rect">
            <a:avLst/>
          </a:prstGeom>
        </p:spPr>
      </p:pic>
      <p:pic>
        <p:nvPicPr>
          <p:cNvPr id="10" name="그림 9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8E3DE23-2B70-9406-EBBF-825CA8A7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29" y="2760073"/>
            <a:ext cx="4297484" cy="2022630"/>
          </a:xfrm>
          <a:prstGeom prst="rect">
            <a:avLst/>
          </a:prstGeom>
        </p:spPr>
      </p:pic>
      <p:pic>
        <p:nvPicPr>
          <p:cNvPr id="12" name="그림 11" descr="만화 영화, 장난감, 헬멧이(가) 표시된 사진&#10;&#10;자동 생성된 설명">
            <a:extLst>
              <a:ext uri="{FF2B5EF4-FFF2-40B4-BE49-F238E27FC236}">
                <a16:creationId xmlns:a16="http://schemas.microsoft.com/office/drawing/2014/main" id="{9EE70F9A-35D3-A224-76AF-C4D846880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55" y="5035614"/>
            <a:ext cx="1844200" cy="1310754"/>
          </a:xfrm>
          <a:prstGeom prst="rect">
            <a:avLst/>
          </a:prstGeom>
        </p:spPr>
      </p:pic>
      <p:pic>
        <p:nvPicPr>
          <p:cNvPr id="14" name="그림 13" descr="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F10C6F44-D8E6-892B-C0C9-435A6F3DC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5" y="2879329"/>
            <a:ext cx="1447925" cy="1531753"/>
          </a:xfrm>
          <a:prstGeom prst="rect">
            <a:avLst/>
          </a:prstGeom>
        </p:spPr>
      </p:pic>
      <p:pic>
        <p:nvPicPr>
          <p:cNvPr id="16" name="그림 15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844D6866-5874-FBA1-F0D5-23DEF346D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24" y="2987245"/>
            <a:ext cx="1516511" cy="1745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6BA17A-10CD-243B-4595-C01294E76E73}"/>
              </a:ext>
            </a:extLst>
          </p:cNvPr>
          <p:cNvSpPr txBox="1"/>
          <p:nvPr/>
        </p:nvSpPr>
        <p:spPr>
          <a:xfrm>
            <a:off x="4127198" y="5429381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콜라이더로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벽에 막힌 상황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AE5A83E-8B1D-9871-378C-506076EB2053}"/>
              </a:ext>
            </a:extLst>
          </p:cNvPr>
          <p:cNvSpPr/>
          <p:nvPr/>
        </p:nvSpPr>
        <p:spPr>
          <a:xfrm flipV="1">
            <a:off x="7476645" y="2930647"/>
            <a:ext cx="470868" cy="79707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13EA23-BAB3-B10C-BA0F-07F8BAF2FD85}"/>
              </a:ext>
            </a:extLst>
          </p:cNvPr>
          <p:cNvSpPr/>
          <p:nvPr/>
        </p:nvSpPr>
        <p:spPr>
          <a:xfrm>
            <a:off x="8584163" y="3545633"/>
            <a:ext cx="408993" cy="182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4E31B-8183-ABB6-1938-030E78D0CAD0}"/>
              </a:ext>
            </a:extLst>
          </p:cNvPr>
          <p:cNvSpPr txBox="1"/>
          <p:nvPr/>
        </p:nvSpPr>
        <p:spPr>
          <a:xfrm>
            <a:off x="7830020" y="5212459"/>
            <a:ext cx="23262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둥근 충돌 판정 덕에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좁은 길도 쉽게 들어갈 수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 편의성 제공</a:t>
            </a:r>
          </a:p>
        </p:txBody>
      </p:sp>
    </p:spTree>
    <p:extLst>
      <p:ext uri="{BB962C8B-B14F-4D97-AF65-F5344CB8AC3E}">
        <p14:creationId xmlns:p14="http://schemas.microsoft.com/office/powerpoint/2010/main" val="49796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충돌 판정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윤성민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240715" y="1752156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충돌 판정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플레이어의 좌표를 격자 단위로 환산하여 계산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물줄기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아이템 등 격자로 존재하는 오브젝트 상호작용</a:t>
            </a:r>
          </a:p>
        </p:txBody>
      </p:sp>
      <p:pic>
        <p:nvPicPr>
          <p:cNvPr id="8" name="그림 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136A3694-B9EE-13DF-706D-04ACE4C6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0" y="1629078"/>
            <a:ext cx="944848" cy="769376"/>
          </a:xfrm>
          <a:prstGeom prst="rect">
            <a:avLst/>
          </a:prstGeom>
        </p:spPr>
      </p:pic>
      <p:pic>
        <p:nvPicPr>
          <p:cNvPr id="3" name="그림 2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F40A5B6D-1899-4BFC-1A32-A9D54F91E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6" y="2727479"/>
            <a:ext cx="3072794" cy="3353158"/>
          </a:xfrm>
          <a:prstGeom prst="rect">
            <a:avLst/>
          </a:prstGeom>
        </p:spPr>
      </p:pic>
      <p:pic>
        <p:nvPicPr>
          <p:cNvPr id="7" name="그림 6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6774CB11-73D3-FE4E-88A6-A3C44221D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2" y="2727480"/>
            <a:ext cx="3304732" cy="3353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1603262" y="625571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크레이지 아케이드 판정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2DD77-78A9-3053-95C3-B167AD56583A}"/>
              </a:ext>
            </a:extLst>
          </p:cNvPr>
          <p:cNvSpPr txBox="1"/>
          <p:nvPr/>
        </p:nvSpPr>
        <p:spPr>
          <a:xfrm>
            <a:off x="5481089" y="630095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우리 게임 판정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068E25-0C90-A665-C809-F025EC857001}"/>
              </a:ext>
            </a:extLst>
          </p:cNvPr>
          <p:cNvSpPr/>
          <p:nvPr/>
        </p:nvSpPr>
        <p:spPr>
          <a:xfrm>
            <a:off x="8500998" y="2727479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FF736-7093-1E9E-3346-908CC80F4D4C}"/>
              </a:ext>
            </a:extLst>
          </p:cNvPr>
          <p:cNvSpPr txBox="1"/>
          <p:nvPr/>
        </p:nvSpPr>
        <p:spPr>
          <a:xfrm>
            <a:off x="8743074" y="2737606"/>
            <a:ext cx="2395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MapManager.cs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TileInfo.cs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9C94B-4F70-7703-293B-65A47BBAE0CA}"/>
              </a:ext>
            </a:extLst>
          </p:cNvPr>
          <p:cNvSpPr txBox="1"/>
          <p:nvPr/>
        </p:nvSpPr>
        <p:spPr>
          <a:xfrm>
            <a:off x="8438029" y="3504841"/>
            <a:ext cx="30059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MapManager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 그리드 박스 안의 오브젝트 정보 저장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플레이어와의 충돌 계산</a:t>
            </a:r>
          </a:p>
        </p:txBody>
      </p:sp>
    </p:spTree>
    <p:extLst>
      <p:ext uri="{BB962C8B-B14F-4D97-AF65-F5344CB8AC3E}">
        <p14:creationId xmlns:p14="http://schemas.microsoft.com/office/powerpoint/2010/main" val="166664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다양한 상호작용 오브젝트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윤성민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228161" y="1613908"/>
            <a:ext cx="23903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밀 수 있는 상자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물풍선이 보이지 않음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1287561" y="5466593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빨간색 상자는 밀 수 있음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09FE8-CB31-DAFE-1330-2F715DD46B62}"/>
              </a:ext>
            </a:extLst>
          </p:cNvPr>
          <p:cNvSpPr txBox="1"/>
          <p:nvPr/>
        </p:nvSpPr>
        <p:spPr>
          <a:xfrm>
            <a:off x="5211781" y="5377574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가운데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부쉬에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물풍선이 있는 상황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부쉬에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가려짐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58620F-9F1D-17E1-103B-DE6D5277ADCE}"/>
              </a:ext>
            </a:extLst>
          </p:cNvPr>
          <p:cNvSpPr txBox="1"/>
          <p:nvPr/>
        </p:nvSpPr>
        <p:spPr>
          <a:xfrm>
            <a:off x="8628527" y="5403995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부쉬로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가린 물풍선으로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공격할 수 있음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C2800F52-FB42-CBBB-E690-198C9986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7" y="1383647"/>
            <a:ext cx="1239111" cy="123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9B8CD3-3610-24B2-824C-51048E41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59" y="3275441"/>
            <a:ext cx="1775614" cy="16308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7C0F5-B97C-3C72-4B7B-9FCE4E9E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43" y="2507162"/>
            <a:ext cx="2690093" cy="27053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757CCE-914F-0BF4-DB5A-F159247C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4" y="2978236"/>
            <a:ext cx="1546994" cy="22252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21C15D-293B-73C8-2EE6-3D35C19AB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50" y="3088734"/>
            <a:ext cx="1508891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다양한 상호작용 오브젝트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윤성민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601389" y="1736994"/>
            <a:ext cx="3643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장풍 아이템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 아이템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맞은 플레이어는 벽 끝까지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날아감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1243472" y="589807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장풍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09FE8-CB31-DAFE-1330-2F715DD46B62}"/>
              </a:ext>
            </a:extLst>
          </p:cNvPr>
          <p:cNvSpPr txBox="1"/>
          <p:nvPr/>
        </p:nvSpPr>
        <p:spPr>
          <a:xfrm>
            <a:off x="5995652" y="5377574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58620F-9F1D-17E1-103B-DE6D5277ADCE}"/>
              </a:ext>
            </a:extLst>
          </p:cNvPr>
          <p:cNvSpPr txBox="1"/>
          <p:nvPr/>
        </p:nvSpPr>
        <p:spPr>
          <a:xfrm>
            <a:off x="8937197" y="5374858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장풍을 맞고 벽 끝까지 날아간 상대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C2800F52-FB42-CBBB-E690-198C9986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7" y="1383647"/>
            <a:ext cx="1239111" cy="1239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A01989-74B8-971C-8E9E-C01014D7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5" y="2738356"/>
            <a:ext cx="2888230" cy="2865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C14501-BA89-FD9D-14A0-9002B6205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615" y="2744911"/>
            <a:ext cx="6523285" cy="23624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B84E35-E02D-F2FB-E4DD-200D8D08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473" y="2901134"/>
            <a:ext cx="1958510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2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비행기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윤성민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267959" y="1613908"/>
            <a:ext cx="4310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비행기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부술 수 있는 블록이 없을 때 아이템을 떨구는 비행기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강력한 물풍선을 떨구는 비행기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999021" y="540399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 주기마다 비행기가 지나가고</a:t>
            </a:r>
          </a:p>
        </p:txBody>
      </p:sp>
      <p:pic>
        <p:nvPicPr>
          <p:cNvPr id="4" name="그림 3" descr="상어, 부드러운 지느러미 고기, 물고기이(가) 표시된 사진&#10;&#10;자동 생성된 설명">
            <a:extLst>
              <a:ext uri="{FF2B5EF4-FFF2-40B4-BE49-F238E27FC236}">
                <a16:creationId xmlns:a16="http://schemas.microsoft.com/office/drawing/2014/main" id="{414D16CD-6695-167B-634C-96DD4FB5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5" y="1468062"/>
            <a:ext cx="1030355" cy="10303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8F03F0-2FF5-EE56-F26B-86BC8D92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1" y="2819187"/>
            <a:ext cx="3691075" cy="20762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F1E459-0EF3-1A89-6516-2A614689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462" y="2819186"/>
            <a:ext cx="3691075" cy="20762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BB6F66-2240-26E0-EADC-ED20B4B03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080" y="2819186"/>
            <a:ext cx="3691075" cy="20762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A09FE8-CB31-DAFE-1330-2F715DD46B62}"/>
              </a:ext>
            </a:extLst>
          </p:cNvPr>
          <p:cNvSpPr txBox="1"/>
          <p:nvPr/>
        </p:nvSpPr>
        <p:spPr>
          <a:xfrm>
            <a:off x="5428187" y="5403996"/>
            <a:ext cx="133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물풍선을 설치함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58620F-9F1D-17E1-103B-DE6D5277ADCE}"/>
              </a:ext>
            </a:extLst>
          </p:cNvPr>
          <p:cNvSpPr txBox="1"/>
          <p:nvPr/>
        </p:nvSpPr>
        <p:spPr>
          <a:xfrm>
            <a:off x="8367229" y="5403995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비행기의 물풍선은 더욱 강력함</a:t>
            </a:r>
          </a:p>
        </p:txBody>
      </p:sp>
    </p:spTree>
    <p:extLst>
      <p:ext uri="{BB962C8B-B14F-4D97-AF65-F5344CB8AC3E}">
        <p14:creationId xmlns:p14="http://schemas.microsoft.com/office/powerpoint/2010/main" val="340173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조작키 변경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진혜성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189429" y="1752156"/>
            <a:ext cx="4467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조작키 변경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바꾸고 싶은 버튼 클릭 후 키보드 버튼 누르면 해당 키로 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2640003" y="6187178"/>
            <a:ext cx="91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 변경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2DD77-78A9-3053-95C3-B167AD56583A}"/>
              </a:ext>
            </a:extLst>
          </p:cNvPr>
          <p:cNvSpPr txBox="1"/>
          <p:nvPr/>
        </p:nvSpPr>
        <p:spPr>
          <a:xfrm>
            <a:off x="8950553" y="6187178"/>
            <a:ext cx="91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 변경 후</a:t>
            </a:r>
          </a:p>
        </p:txBody>
      </p:sp>
      <p:pic>
        <p:nvPicPr>
          <p:cNvPr id="4" name="그림 3" descr="그래픽, 상징, 디자인, 실루엣이(가) 표시된 사진&#10;&#10;자동 생성된 설명">
            <a:extLst>
              <a:ext uri="{FF2B5EF4-FFF2-40B4-BE49-F238E27FC236}">
                <a16:creationId xmlns:a16="http://schemas.microsoft.com/office/drawing/2014/main" id="{510A2893-DFF7-AC58-0C0B-2552B291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" y="1625700"/>
            <a:ext cx="657738" cy="776131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50306A-BCF1-9058-0954-FD254FB0D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5" y="2714726"/>
            <a:ext cx="5656425" cy="318173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D7A3BEC-1F88-F3F6-3A03-DE915050C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02" y="2742116"/>
            <a:ext cx="5656425" cy="31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UI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진혜성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788947" y="1752156"/>
            <a:ext cx="3268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 선택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코루틴을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적극 활용하여 다양한 효과 연출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D8BB9-C553-66F2-D68C-422795CC2157}"/>
              </a:ext>
            </a:extLst>
          </p:cNvPr>
          <p:cNvSpPr txBox="1"/>
          <p:nvPr/>
        </p:nvSpPr>
        <p:spPr>
          <a:xfrm>
            <a:off x="8086574" y="3366986"/>
            <a:ext cx="28216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 선택가능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선택하면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스프라이트가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커지는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애니메이션이 적용되어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애니메이션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이외에에도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시작 시 로고의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페이드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아웃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 전환 시 화면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페이드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아웃 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구현되어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 descr="그래픽, 상징, 디자인, 실루엣이(가) 표시된 사진&#10;&#10;자동 생성된 설명">
            <a:extLst>
              <a:ext uri="{FF2B5EF4-FFF2-40B4-BE49-F238E27FC236}">
                <a16:creationId xmlns:a16="http://schemas.microsoft.com/office/drawing/2014/main" id="{510A2893-DFF7-AC58-0C0B-2552B291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" y="1625700"/>
            <a:ext cx="657738" cy="776131"/>
          </a:xfrm>
          <a:prstGeom prst="rect">
            <a:avLst/>
          </a:prstGeom>
        </p:spPr>
      </p:pic>
      <p:pic>
        <p:nvPicPr>
          <p:cNvPr id="3" name="그림 2" descr="텍스트, 스크린샷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A70BEC52-6272-1DED-8211-F73C3C390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39" y="2689601"/>
            <a:ext cx="6402738" cy="36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6705490" cy="900978"/>
            <a:chOff x="3403338" y="2598003"/>
            <a:chExt cx="6705490" cy="9009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3056874" cy="900978"/>
              <a:chOff x="3403338" y="2598003"/>
              <a:chExt cx="3056874" cy="90097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2781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게임 개요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원작 크레이지 아케이드를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중심으로 간략하게 설명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3654794" cy="900978"/>
              <a:chOff x="6454034" y="2598003"/>
              <a:chExt cx="3654794" cy="90097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28761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게임 기획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우리가 원작에서 어떤 점에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중점을 두었고 개발하려 하였는가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971041" cy="900978"/>
            <a:chOff x="3403338" y="2598003"/>
            <a:chExt cx="4971041" cy="90097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3116185" cy="900978"/>
              <a:chOff x="3403338" y="2598003"/>
              <a:chExt cx="3116185" cy="90097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33749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내용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중요하거나 신경 쓴 부분을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중심으로 설명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920345" cy="830997"/>
              <a:chOff x="6454034" y="2598003"/>
              <a:chExt cx="1920345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1416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게임 플레이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게임 시연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pic>
        <p:nvPicPr>
          <p:cNvPr id="6" name="그림 5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B4EEEEA-8AFF-BD44-A8E7-74551A24C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3" y="3523180"/>
            <a:ext cx="2486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플레이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45DEF2E-2091-6A12-B832-84C0EEA3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70" y="1195316"/>
            <a:ext cx="9436660" cy="53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63130" y="575376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여러분 수고 많으셨습니다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99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9141" cy="830997"/>
            <a:chOff x="3819245" y="188165"/>
            <a:chExt cx="407914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329528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개요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원작 크레이지 아케이드를 중심으로 간략하게 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PvP </a:t>
            </a:r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게임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277281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캐주얼 게임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062685" y="4581198"/>
            <a:ext cx="1765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879168" y="4581198"/>
            <a:ext cx="2433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기본적인 게임 시스템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매커니즘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중 얻을 수 있는 아이템 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8030672" y="4581197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간단한 조작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빠른 플레이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산만하지 않고 깔끔한 게임 환경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95F4E-199D-FD63-4AB8-EC5CB22A3B27}"/>
              </a:ext>
            </a:extLst>
          </p:cNvPr>
          <p:cNvSpPr/>
          <p:nvPr/>
        </p:nvSpPr>
        <p:spPr>
          <a:xfrm>
            <a:off x="1593998" y="1407300"/>
            <a:ext cx="3845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크레이지 아케이드는 어떤 게임인가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그리고 우리는 무엇을 만들어야 하는가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BBBDD579-2B8B-77FF-4D15-8FC5DCCC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6" y="2230184"/>
            <a:ext cx="2880000" cy="2789686"/>
          </a:xfrm>
          <a:prstGeom prst="rect">
            <a:avLst/>
          </a:prstGeom>
        </p:spPr>
      </p:pic>
      <p:pic>
        <p:nvPicPr>
          <p:cNvPr id="8" name="그림 7" descr="원이(가) 표시된 사진&#10;&#10;자동 생성된 설명">
            <a:extLst>
              <a:ext uri="{FF2B5EF4-FFF2-40B4-BE49-F238E27FC236}">
                <a16:creationId xmlns:a16="http://schemas.microsoft.com/office/drawing/2014/main" id="{C64B67C7-7821-CDF3-088F-2C677BA8D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2840276"/>
            <a:ext cx="1428750" cy="1428750"/>
          </a:xfrm>
          <a:prstGeom prst="rect">
            <a:avLst/>
          </a:prstGeom>
        </p:spPr>
      </p:pic>
      <p:pic>
        <p:nvPicPr>
          <p:cNvPr id="10" name="그림 9" descr="만화 영화이(가) 표시된 사진&#10;&#10;자동 생성된 설명">
            <a:extLst>
              <a:ext uri="{FF2B5EF4-FFF2-40B4-BE49-F238E27FC236}">
                <a16:creationId xmlns:a16="http://schemas.microsoft.com/office/drawing/2014/main" id="{E1E2F019-91EF-7D17-083F-063E9FE01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32" y="2813797"/>
            <a:ext cx="2656044" cy="13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우리가 원작에서 어떤 점에 중점을 두었고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개발하려 하였는가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616484" y="2806835"/>
              <a:ext cx="13356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인플레이 시스템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518700" y="3736844"/>
              <a:ext cx="15311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플레이어 조작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피격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획득 판정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맵 내부 상호작용 물체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사용 가능 아이템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421687" y="2806835"/>
              <a:ext cx="13051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캐릭터</a:t>
              </a:r>
              <a:r>
                <a:rPr lang="en-US" altLang="ko-KR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&amp;</a:t>
              </a:r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맵 선택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417684" y="3736844"/>
              <a:ext cx="13131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캐릭터 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종류 존재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서로 다른 능력치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맵 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종류 존재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691557" y="2806835"/>
              <a:ext cx="6190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MISC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325271" y="3736844"/>
              <a:ext cx="1351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내 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UI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조작키 변경 시스템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 전환 시 효과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배경음과 효과음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2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인플레이 시스템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860016" y="1392427"/>
            <a:ext cx="69683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로컬 플레이어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명의 대결로 진행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따로 여분의 목숨은 없으며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사실상 바늘이 여분의 목숨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원샷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조작키는 상하좌우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설치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액티브 아이템 사용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구현할 아이템 목록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</a:p>
          <a:p>
            <a:pPr algn="just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최대 설치 가능한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개수 증가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물줄기 길이 증가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롤러스케이트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이속 증가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거북이 탑승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해적 거북이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해적 거북이 탑승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바늘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인플레이에서 얻을 수 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):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물감옥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탈출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부술 수 있는 상자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아이템 드롭 확률 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밀 수 있는 상자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부술 수도 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비행기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……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7285273" y="2323126"/>
            <a:ext cx="3922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시간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개발자 숙련도를 고려하여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최대한 기본적인 게임 구성요소를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정확하고 명확하게 구현하는 데에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집중함</a:t>
            </a:r>
          </a:p>
        </p:txBody>
      </p:sp>
    </p:spTree>
    <p:extLst>
      <p:ext uri="{BB962C8B-B14F-4D97-AF65-F5344CB8AC3E}">
        <p14:creationId xmlns:p14="http://schemas.microsoft.com/office/powerpoint/2010/main" val="274746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캐릭터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맵 선택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다오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배찌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277281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546522" y="5432124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설치 개수에 강점이 있는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물풍선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설치 개수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상태로 시작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958513" y="5432126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이동 속도에 강점이 있는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이속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상태로 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8030672" y="543212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물줄기 길이에 강점이 있는 우니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물줄기 길이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상태로 시작</a:t>
            </a:r>
          </a:p>
        </p:txBody>
      </p:sp>
      <p:pic>
        <p:nvPicPr>
          <p:cNvPr id="7" name="그림 6" descr="텍스트, 원, 일렉트릭 블루, 콤팩트 디스크이(가) 표시된 사진&#10;&#10;자동 생성된 설명">
            <a:extLst>
              <a:ext uri="{FF2B5EF4-FFF2-40B4-BE49-F238E27FC236}">
                <a16:creationId xmlns:a16="http://schemas.microsoft.com/office/drawing/2014/main" id="{126EAEAB-1618-3FA8-8459-70B87AB3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9" y="2565928"/>
            <a:ext cx="2879998" cy="2856865"/>
          </a:xfrm>
          <a:prstGeom prst="rect">
            <a:avLst/>
          </a:prstGeom>
        </p:spPr>
      </p:pic>
      <p:pic>
        <p:nvPicPr>
          <p:cNvPr id="9" name="그림 8" descr="텍스트, 원이(가) 표시된 사진&#10;&#10;자동 생성된 설명">
            <a:extLst>
              <a:ext uri="{FF2B5EF4-FFF2-40B4-BE49-F238E27FC236}">
                <a16:creationId xmlns:a16="http://schemas.microsoft.com/office/drawing/2014/main" id="{320AEE63-25DD-B6B0-EA77-FB04F8E74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1" y="2538791"/>
            <a:ext cx="2879999" cy="2856295"/>
          </a:xfrm>
          <a:prstGeom prst="rect">
            <a:avLst/>
          </a:prstGeom>
        </p:spPr>
      </p:pic>
      <p:pic>
        <p:nvPicPr>
          <p:cNvPr id="12" name="그림 11" descr="텍스트, 원이(가) 표시된 사진&#10;&#10;자동 생성된 설명">
            <a:extLst>
              <a:ext uri="{FF2B5EF4-FFF2-40B4-BE49-F238E27FC236}">
                <a16:creationId xmlns:a16="http://schemas.microsoft.com/office/drawing/2014/main" id="{537AC658-9B5D-9307-785B-747137362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04" y="2582106"/>
            <a:ext cx="2879997" cy="28140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E43853-1477-489A-17E5-D37112DFBB63}"/>
              </a:ext>
            </a:extLst>
          </p:cNvPr>
          <p:cNvSpPr/>
          <p:nvPr/>
        </p:nvSpPr>
        <p:spPr>
          <a:xfrm>
            <a:off x="4497355" y="1285343"/>
            <a:ext cx="319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플레이어에게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캐릭터 선택권을 만들어 주자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캐릭터 별 능력치 차이 존재</a:t>
            </a:r>
          </a:p>
        </p:txBody>
      </p:sp>
    </p:spTree>
    <p:extLst>
      <p:ext uri="{BB962C8B-B14F-4D97-AF65-F5344CB8AC3E}">
        <p14:creationId xmlns:p14="http://schemas.microsoft.com/office/powerpoint/2010/main" val="205439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캐릭터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맵 선택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6744570" y="2989200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7122435" y="3013459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 선택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233027" y="3536764"/>
            <a:ext cx="1903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플레이할 수 있는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선택지 존재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E43853-1477-489A-17E5-D37112DFBB63}"/>
              </a:ext>
            </a:extLst>
          </p:cNvPr>
          <p:cNvSpPr/>
          <p:nvPr/>
        </p:nvSpPr>
        <p:spPr>
          <a:xfrm>
            <a:off x="4497355" y="1285343"/>
            <a:ext cx="319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고를 수 있게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만들어 주자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0906C49-5EC7-B217-810C-A147F142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52" y="2126797"/>
            <a:ext cx="3638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MISC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310888" y="5432124"/>
            <a:ext cx="3268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하나의 컴퓨터에서 두 명이 플레이하는 상황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조작키 변경 제공을 통해 보다 나은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 환경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406289" y="5432126"/>
            <a:ext cx="33794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마우스 클릭 만으로 모든 상호작용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조작키 변경을 제외하고는 키보드 입력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없음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마우스 드래그 없음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휠 사용 없음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945805" y="5432124"/>
            <a:ext cx="26949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배경음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효과음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눌리는 효과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 전환 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페이드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아웃 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사소하지만 재미를 더해주는 디테일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E43853-1477-489A-17E5-D37112DFBB63}"/>
              </a:ext>
            </a:extLst>
          </p:cNvPr>
          <p:cNvSpPr/>
          <p:nvPr/>
        </p:nvSpPr>
        <p:spPr>
          <a:xfrm>
            <a:off x="4497355" y="1285343"/>
            <a:ext cx="319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복잡하지 않고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직관적인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최대한 깔끔하고 사용하기에 편하도록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5757BF-B861-A8B2-3BFA-2B3CC2E807A8}"/>
              </a:ext>
            </a:extLst>
          </p:cNvPr>
          <p:cNvSpPr/>
          <p:nvPr/>
        </p:nvSpPr>
        <p:spPr>
          <a:xfrm>
            <a:off x="1300065" y="1276012"/>
            <a:ext cx="319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플레이어에게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편의성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조작키 변경 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A1C664-198B-0CA7-5FD8-94688E52CC10}"/>
              </a:ext>
            </a:extLst>
          </p:cNvPr>
          <p:cNvSpPr/>
          <p:nvPr/>
        </p:nvSpPr>
        <p:spPr>
          <a:xfrm>
            <a:off x="7694645" y="1276012"/>
            <a:ext cx="319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플레이어에게 조금 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다채로운 플레이 경험을 주자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각종 효과</a:t>
            </a:r>
          </a:p>
        </p:txBody>
      </p:sp>
      <p:pic>
        <p:nvPicPr>
          <p:cNvPr id="8" name="그림 7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62E21DE3-9A52-9E70-5FFD-B4D5FB343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16" y="2116340"/>
            <a:ext cx="2660387" cy="1672819"/>
          </a:xfrm>
          <a:prstGeom prst="rect">
            <a:avLst/>
          </a:prstGeom>
        </p:spPr>
      </p:pic>
      <p:pic>
        <p:nvPicPr>
          <p:cNvPr id="11" name="그림 10" descr="전자제품, 텍스트, 컴퓨터, 키보드이(가) 표시된 사진&#10;&#10;자동 생성된 설명">
            <a:extLst>
              <a:ext uri="{FF2B5EF4-FFF2-40B4-BE49-F238E27FC236}">
                <a16:creationId xmlns:a16="http://schemas.microsoft.com/office/drawing/2014/main" id="{879B9897-59AA-7F19-4874-0B2794AD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18" y="3798490"/>
            <a:ext cx="2189584" cy="1642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6945B7-ABA0-35D9-B37D-57467E2B0E84}"/>
              </a:ext>
            </a:extLst>
          </p:cNvPr>
          <p:cNvSpPr txBox="1"/>
          <p:nvPr/>
        </p:nvSpPr>
        <p:spPr>
          <a:xfrm>
            <a:off x="10707" y="4489382"/>
            <a:ext cx="1826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발표자가 가진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그램에는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Ctrl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키가 없다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52204A1-4799-96FF-FBC3-AD65CDD86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32" y="2107009"/>
            <a:ext cx="3084884" cy="2313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B46C65-4EE7-4639-B8E5-48EB14FE07A9}"/>
              </a:ext>
            </a:extLst>
          </p:cNvPr>
          <p:cNvSpPr txBox="1"/>
          <p:nvPr/>
        </p:nvSpPr>
        <p:spPr>
          <a:xfrm>
            <a:off x="4801415" y="4647295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하나의 화면에 필요한 모든 정보와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선택지가 존재하도록 디자인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44B91-4EF8-D685-1AAA-B4ACC02856DF}"/>
              </a:ext>
            </a:extLst>
          </p:cNvPr>
          <p:cNvSpPr txBox="1"/>
          <p:nvPr/>
        </p:nvSpPr>
        <p:spPr>
          <a:xfrm>
            <a:off x="7945805" y="4000964"/>
            <a:ext cx="28520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플레이어의 행동에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즉각적으로 반응하여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나타나는 변화는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플레이어로 하여금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게임을 하고 있다는 느낌을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주는데 효과적임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 descr="클립아트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19AA4FFA-1BC6-E91E-B903-CE86B5AE0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39" y="2116340"/>
            <a:ext cx="1771395" cy="18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1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1134635" y="149924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85435" y="1454004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내용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플레이어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조작감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신정윤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2684753" y="1752156"/>
            <a:ext cx="3477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키 입력 판정을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후입력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우선으로 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좀 더 쾌적한 플레이 느낌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BA17A-10CD-243B-4595-C01294E76E73}"/>
              </a:ext>
            </a:extLst>
          </p:cNvPr>
          <p:cNvSpPr txBox="1"/>
          <p:nvPr/>
        </p:nvSpPr>
        <p:spPr>
          <a:xfrm>
            <a:off x="3406517" y="5581791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 키를 누르고 있는 상황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오른쪽으로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4E31B-8183-ABB6-1938-030E78D0CAD0}"/>
              </a:ext>
            </a:extLst>
          </p:cNvPr>
          <p:cNvSpPr txBox="1"/>
          <p:nvPr/>
        </p:nvSpPr>
        <p:spPr>
          <a:xfrm>
            <a:off x="7044494" y="5487506"/>
            <a:ext cx="32143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 키를 누르고 있는 상태를 유지하고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위쪽 키를 누르는 상황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후입력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우선으로 위쪽으로 이동</a:t>
            </a:r>
          </a:p>
        </p:txBody>
      </p:sp>
      <p:pic>
        <p:nvPicPr>
          <p:cNvPr id="22" name="그림 21" descr="장난감, 만화 영화, 스크린샷, 레드이(가) 표시된 사진&#10;&#10;자동 생성된 설명">
            <a:extLst>
              <a:ext uri="{FF2B5EF4-FFF2-40B4-BE49-F238E27FC236}">
                <a16:creationId xmlns:a16="http://schemas.microsoft.com/office/drawing/2014/main" id="{06380FD6-8015-1956-3D9E-1D379FC5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55" y="2720018"/>
            <a:ext cx="3063141" cy="2492441"/>
          </a:xfrm>
          <a:prstGeom prst="rect">
            <a:avLst/>
          </a:prstGeom>
        </p:spPr>
      </p:pic>
      <p:pic>
        <p:nvPicPr>
          <p:cNvPr id="28" name="그림 27" descr="만화 영화, 스크린샷, 레드이(가) 표시된 사진&#10;&#10;자동 생성된 설명">
            <a:extLst>
              <a:ext uri="{FF2B5EF4-FFF2-40B4-BE49-F238E27FC236}">
                <a16:creationId xmlns:a16="http://schemas.microsoft.com/office/drawing/2014/main" id="{6353F36E-69C9-F8F7-0218-A0AE4AAD4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18" y="2876413"/>
            <a:ext cx="2786894" cy="2141892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EC0954C-E524-11AF-A035-9B2243E1DFFE}"/>
              </a:ext>
            </a:extLst>
          </p:cNvPr>
          <p:cNvSpPr/>
          <p:nvPr/>
        </p:nvSpPr>
        <p:spPr>
          <a:xfrm>
            <a:off x="6279502" y="3582955"/>
            <a:ext cx="625151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EB228D7A-6E1D-2EA0-1946-C0CE92B64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4" y="1539866"/>
            <a:ext cx="989917" cy="989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776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985</Words>
  <Application>Microsoft Office PowerPoint</Application>
  <PresentationFormat>와이드스크린</PresentationFormat>
  <Paragraphs>257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KoPubWorld돋움체 Light</vt:lpstr>
      <vt:lpstr>Arial</vt:lpstr>
      <vt:lpstr>KoPubWorld돋움체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조강우[ 학부재학 / 컴퓨터학과 ]</cp:lastModifiedBy>
  <cp:revision>148</cp:revision>
  <dcterms:created xsi:type="dcterms:W3CDTF">2020-01-03T14:16:53Z</dcterms:created>
  <dcterms:modified xsi:type="dcterms:W3CDTF">2023-07-28T21:01:44Z</dcterms:modified>
</cp:coreProperties>
</file>